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9" r:id="rId1"/>
    <p:sldMasterId id="2147483670" r:id="rId2"/>
  </p:sldMasterIdLst>
  <p:notesMasterIdLst>
    <p:notesMasterId r:id="rId17"/>
  </p:notesMasterIdLst>
  <p:sldIdLst>
    <p:sldId id="256" r:id="rId3"/>
    <p:sldId id="258" r:id="rId4"/>
    <p:sldId id="257" r:id="rId5"/>
    <p:sldId id="259" r:id="rId6"/>
    <p:sldId id="260" r:id="rId7"/>
    <p:sldId id="261" r:id="rId8"/>
    <p:sldId id="262" r:id="rId9"/>
    <p:sldId id="263" r:id="rId10"/>
    <p:sldId id="270" r:id="rId11"/>
    <p:sldId id="275" r:id="rId12"/>
    <p:sldId id="271" r:id="rId13"/>
    <p:sldId id="272" r:id="rId14"/>
    <p:sldId id="273" r:id="rId15"/>
    <p:sldId id="274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Lato" panose="020B0604020202020204" charset="0"/>
      <p:regular r:id="rId22"/>
      <p:bold r:id="rId23"/>
      <p:italic r:id="rId24"/>
      <p:boldItalic r:id="rId25"/>
    </p:embeddedFont>
    <p:embeddedFont>
      <p:font typeface="Lato Black" panose="020B0604020202020204" charset="0"/>
      <p:bold r:id="rId26"/>
      <p:boldItalic r:id="rId27"/>
    </p:embeddedFont>
    <p:embeddedFont>
      <p:font typeface="Lato Light" panose="020B0604020202020204" charset="0"/>
      <p:regular r:id="rId28"/>
      <p:bold r:id="rId29"/>
      <p:italic r:id="rId30"/>
      <p:boldItalic r:id="rId31"/>
    </p:embeddedFont>
    <p:embeddedFont>
      <p:font typeface="Perpetua" panose="02020502060401020303" pitchFamily="18" charset="0"/>
      <p:regular r:id="rId32"/>
      <p:bold r:id="rId33"/>
      <p:italic r:id="rId34"/>
      <p:boldItalic r:id="rId35"/>
    </p:embeddedFont>
    <p:embeddedFont>
      <p:font typeface="Proxima Nova" panose="020B060402020202020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64B2CC6-3CE6-4AE5-8D58-3DD558C27E80}">
  <a:tblStyle styleId="{064B2CC6-3CE6-4AE5-8D58-3DD558C27E8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3705C35-9521-49CD-8A12-363E56BA5CB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77321" autoAdjust="0"/>
  </p:normalViewPr>
  <p:slideViewPr>
    <p:cSldViewPr snapToGrid="0">
      <p:cViewPr varScale="1">
        <p:scale>
          <a:sx n="116" d="100"/>
          <a:sy n="116" d="100"/>
        </p:scale>
        <p:origin x="1422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9c7529f559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9c7529f559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9b62491e0e_4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9b62491e0e_4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9b62491e0e_4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9b62491e0e_4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9b62491e0e_3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9b62491e0e_3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Project sponsored by Dr. Lee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Had other projects on the plate, but our groups being interested in a mechatronics projects with control systems,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Motive: Dr. Lee wants a basis for how to implement some of these control system in certain applications: object detection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9b62491e0e_3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9b62491e0e_3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Get data or information from sensing components like GPS, Lidar…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Processed into world model. And parameters in the dynamic models must be optimized and verified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9b62491e0e_3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9b62491e0e_3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Two methods to explore, implement and compare for our project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Conventional PID method which is generally used for a lot of these machining applications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Rise of artificial intelligence technology and increase in computing power.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Data is filtered, feature extraction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9b62491e0e_3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9b62491e0e_3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Using the two methods,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Have a motored vehicle,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Create a setup with these paths and obstacles of different color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Outcome result is a program that identifies the different colored objects and maps their positions, certain degree of confidence.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Compare the two control methods based on time and accuracy to complete the task.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9d8161c48b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9d8161c48b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The type of work that would go into this project is: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First need a motored vehicle.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Looked at few papers done for this kind of problem, and created a list of components based on that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CAD design to hold the components probably on </a:t>
            </a:r>
            <a:r>
              <a:rPr lang="en-CA" dirty="0" err="1"/>
              <a:t>Solidworks</a:t>
            </a:r>
            <a:r>
              <a:rPr lang="en-CA" dirty="0"/>
              <a:t> and make it out of 3D printing, then we would have our motored vehicle.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9b62491e0e_3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9b62491e0e_3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Once we have motored vehicle,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Implement our conventional PID system.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Again, we found few papers that uses PID control for object detection, so we will have the logics and algorithms for controlling our system.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Then, once we set up PID system,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Set up experiments or tests to optimize those gains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9d8161c48b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9d8161c48b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Less straight forward than PID from previous slide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So like for map estimations, we would require techniques like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Need to review some literatures to see what’s the best approach and what kind of techniques are required for this kind of problems.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And similarly, we would run this through like an experiment to optimize certain parameters such as hyperparameters for our machine learning model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For example this picture on the right is an illustration of hyperparameter tuning using </a:t>
            </a:r>
            <a:r>
              <a:rPr lang="en-CA" dirty="0" err="1"/>
              <a:t>baysian</a:t>
            </a:r>
            <a:r>
              <a:rPr lang="en-CA" dirty="0"/>
              <a:t> </a:t>
            </a:r>
            <a:r>
              <a:rPr lang="en-CA" dirty="0" err="1"/>
              <a:t>optimzation</a:t>
            </a:r>
            <a:r>
              <a:rPr lang="en-CA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Where we choose an acquisition function and as we increase the number of observations, from like a experiment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We can tune the hyperparameters to have the model predict more confidently close to our true solutions. 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9c7529f559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9c7529f559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Technical documentation comparing performance results between the two methods,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Saying which one is better and why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And which methods would be recommended for </a:t>
            </a:r>
            <a:r>
              <a:rPr lang="en-CA"/>
              <a:t>certain applications.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13164" y="1424069"/>
            <a:ext cx="9157393" cy="3719422"/>
            <a:chOff x="187960" y="1453515"/>
            <a:chExt cx="3861435" cy="1568450"/>
          </a:xfrm>
        </p:grpSpPr>
        <p:sp>
          <p:nvSpPr>
            <p:cNvPr id="11" name="Google Shape;11;p2"/>
            <p:cNvSpPr/>
            <p:nvPr/>
          </p:nvSpPr>
          <p:spPr>
            <a:xfrm>
              <a:off x="187960" y="1453515"/>
              <a:ext cx="3860800" cy="1568450"/>
            </a:xfrm>
            <a:custGeom>
              <a:avLst/>
              <a:gdLst/>
              <a:ahLst/>
              <a:cxnLst/>
              <a:rect l="l" t="t" r="r" b="b"/>
              <a:pathLst>
                <a:path w="3860800" h="1568450" extrusionOk="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87960" y="2182495"/>
              <a:ext cx="3860800" cy="838200"/>
            </a:xfrm>
            <a:custGeom>
              <a:avLst/>
              <a:gdLst/>
              <a:ahLst/>
              <a:cxnLst/>
              <a:rect l="l" t="t" r="r" b="b"/>
              <a:pathLst>
                <a:path w="3860800" h="838200" extrusionOk="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88595" y="1819275"/>
              <a:ext cx="3860800" cy="1200150"/>
            </a:xfrm>
            <a:custGeom>
              <a:avLst/>
              <a:gdLst/>
              <a:ahLst/>
              <a:cxnLst/>
              <a:rect l="l" t="t" r="r" b="b"/>
              <a:pathLst>
                <a:path w="3860800" h="1200150" extrusionOk="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1034300" y="925025"/>
            <a:ext cx="7075500" cy="115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bottom waves">
  <p:cSld name="BLANK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oogle Shape;81;p11"/>
          <p:cNvGrpSpPr/>
          <p:nvPr/>
        </p:nvGrpSpPr>
        <p:grpSpPr>
          <a:xfrm>
            <a:off x="-13177" y="3583361"/>
            <a:ext cx="9157393" cy="1560137"/>
            <a:chOff x="187960" y="1453515"/>
            <a:chExt cx="3861435" cy="1568450"/>
          </a:xfrm>
        </p:grpSpPr>
        <p:sp>
          <p:nvSpPr>
            <p:cNvPr id="82" name="Google Shape;82;p11"/>
            <p:cNvSpPr/>
            <p:nvPr/>
          </p:nvSpPr>
          <p:spPr>
            <a:xfrm>
              <a:off x="187960" y="1453515"/>
              <a:ext cx="3860800" cy="1568450"/>
            </a:xfrm>
            <a:custGeom>
              <a:avLst/>
              <a:gdLst/>
              <a:ahLst/>
              <a:cxnLst/>
              <a:rect l="l" t="t" r="r" b="b"/>
              <a:pathLst>
                <a:path w="3860800" h="1568450" extrusionOk="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83" name="Google Shape;83;p11"/>
            <p:cNvSpPr/>
            <p:nvPr/>
          </p:nvSpPr>
          <p:spPr>
            <a:xfrm>
              <a:off x="187960" y="2182495"/>
              <a:ext cx="3860800" cy="838200"/>
            </a:xfrm>
            <a:custGeom>
              <a:avLst/>
              <a:gdLst/>
              <a:ahLst/>
              <a:cxnLst/>
              <a:rect l="l" t="t" r="r" b="b"/>
              <a:pathLst>
                <a:path w="3860800" h="838200" extrusionOk="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84" name="Google Shape;84;p11"/>
            <p:cNvSpPr/>
            <p:nvPr/>
          </p:nvSpPr>
          <p:spPr>
            <a:xfrm>
              <a:off x="188595" y="1819275"/>
              <a:ext cx="3860800" cy="1200150"/>
            </a:xfrm>
            <a:custGeom>
              <a:avLst/>
              <a:gdLst/>
              <a:ahLst/>
              <a:cxnLst/>
              <a:rect l="l" t="t" r="r" b="b"/>
              <a:pathLst>
                <a:path w="3860800" h="1200150" extrusionOk="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85" name="Google Shape;85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1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2" name="Google Shape;11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19" name="Google Shape;119;p2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0" name="Google Shape;120;p2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14" y="2917253"/>
            <a:ext cx="9140444" cy="2224977"/>
          </a:xfrm>
          <a:custGeom>
            <a:avLst/>
            <a:gdLst/>
            <a:ahLst/>
            <a:cxnLst/>
            <a:rect l="l" t="t" r="r" b="b"/>
            <a:pathLst>
              <a:path w="3860800" h="939800" extrusionOk="0">
                <a:moveTo>
                  <a:pt x="1304290" y="494030"/>
                </a:moveTo>
                <a:cubicBezTo>
                  <a:pt x="857250" y="494030"/>
                  <a:pt x="421005" y="451485"/>
                  <a:pt x="0" y="370840"/>
                </a:cubicBezTo>
                <a:lnTo>
                  <a:pt x="0" y="942340"/>
                </a:lnTo>
                <a:lnTo>
                  <a:pt x="3864610" y="942340"/>
                </a:lnTo>
                <a:lnTo>
                  <a:pt x="3864610" y="0"/>
                </a:lnTo>
                <a:cubicBezTo>
                  <a:pt x="3082290" y="317500"/>
                  <a:pt x="2216150" y="494030"/>
                  <a:pt x="1304290" y="494030"/>
                </a:cubicBezTo>
                <a:close/>
              </a:path>
            </a:pathLst>
          </a:custGeom>
          <a:gradFill>
            <a:gsLst>
              <a:gs pos="0">
                <a:srgbClr val="FFC486">
                  <a:alpha val="20000"/>
                </a:srgbClr>
              </a:gs>
              <a:gs pos="100000">
                <a:srgbClr val="FF866B">
                  <a:alpha val="2000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14" y="1926312"/>
            <a:ext cx="9140444" cy="3217196"/>
          </a:xfrm>
          <a:custGeom>
            <a:avLst/>
            <a:gdLst/>
            <a:ahLst/>
            <a:cxnLst/>
            <a:rect l="l" t="t" r="r" b="b"/>
            <a:pathLst>
              <a:path w="3860800" h="1358900" extrusionOk="0">
                <a:moveTo>
                  <a:pt x="175260" y="1096010"/>
                </a:moveTo>
                <a:cubicBezTo>
                  <a:pt x="116840" y="1096010"/>
                  <a:pt x="58420" y="1095375"/>
                  <a:pt x="0" y="1094105"/>
                </a:cubicBezTo>
                <a:lnTo>
                  <a:pt x="0" y="1360805"/>
                </a:lnTo>
                <a:lnTo>
                  <a:pt x="3864610" y="1360805"/>
                </a:lnTo>
                <a:lnTo>
                  <a:pt x="3864610" y="0"/>
                </a:lnTo>
                <a:cubicBezTo>
                  <a:pt x="2827655" y="689610"/>
                  <a:pt x="1553210" y="1096010"/>
                  <a:pt x="175260" y="1096010"/>
                </a:cubicBezTo>
                <a:close/>
              </a:path>
            </a:pathLst>
          </a:custGeom>
          <a:gradFill>
            <a:gsLst>
              <a:gs pos="0">
                <a:srgbClr val="F20122">
                  <a:alpha val="51764"/>
                  <a:alpha val="20000"/>
                </a:srgbClr>
              </a:gs>
              <a:gs pos="100000">
                <a:srgbClr val="FF6A00">
                  <a:alpha val="71764"/>
                  <a:alpha val="20000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3"/>
          <p:cNvSpPr/>
          <p:nvPr/>
        </p:nvSpPr>
        <p:spPr>
          <a:xfrm>
            <a:off x="1518" y="3413475"/>
            <a:ext cx="9140444" cy="1728867"/>
          </a:xfrm>
          <a:custGeom>
            <a:avLst/>
            <a:gdLst/>
            <a:ahLst/>
            <a:cxnLst/>
            <a:rect l="l" t="t" r="r" b="b"/>
            <a:pathLst>
              <a:path w="3860800" h="730250" extrusionOk="0">
                <a:moveTo>
                  <a:pt x="2672715" y="539750"/>
                </a:moveTo>
                <a:cubicBezTo>
                  <a:pt x="1717040" y="539750"/>
                  <a:pt x="811530" y="346075"/>
                  <a:pt x="0" y="0"/>
                </a:cubicBezTo>
                <a:lnTo>
                  <a:pt x="0" y="732790"/>
                </a:lnTo>
                <a:lnTo>
                  <a:pt x="3863975" y="732790"/>
                </a:lnTo>
                <a:lnTo>
                  <a:pt x="3863975" y="437515"/>
                </a:lnTo>
                <a:cubicBezTo>
                  <a:pt x="3477895" y="504190"/>
                  <a:pt x="3079750" y="539750"/>
                  <a:pt x="2672715" y="539750"/>
                </a:cubicBezTo>
                <a:close/>
              </a:path>
            </a:pathLst>
          </a:custGeom>
          <a:gradFill>
            <a:gsLst>
              <a:gs pos="0">
                <a:srgbClr val="FF9F00">
                  <a:alpha val="56470"/>
                  <a:alpha val="20000"/>
                </a:srgbClr>
              </a:gs>
              <a:gs pos="100000">
                <a:srgbClr val="CC0000">
                  <a:alpha val="57254"/>
                  <a:alpha val="2000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ctrTitle"/>
          </p:nvPr>
        </p:nvSpPr>
        <p:spPr>
          <a:xfrm>
            <a:off x="1034300" y="1583350"/>
            <a:ext cx="6342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1034300" y="2840052"/>
            <a:ext cx="6342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7" name="Google Shape;127;p2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4"/>
          <p:cNvGrpSpPr/>
          <p:nvPr/>
        </p:nvGrpSpPr>
        <p:grpSpPr>
          <a:xfrm rot="-5400000" flipH="1">
            <a:off x="5520163" y="1530301"/>
            <a:ext cx="5154243" cy="2093410"/>
            <a:chOff x="187960" y="1453515"/>
            <a:chExt cx="3861435" cy="1568450"/>
          </a:xfrm>
        </p:grpSpPr>
        <p:sp>
          <p:nvSpPr>
            <p:cNvPr id="23" name="Google Shape;23;p4"/>
            <p:cNvSpPr/>
            <p:nvPr/>
          </p:nvSpPr>
          <p:spPr>
            <a:xfrm>
              <a:off x="187960" y="1453515"/>
              <a:ext cx="3860800" cy="1568450"/>
            </a:xfrm>
            <a:custGeom>
              <a:avLst/>
              <a:gdLst/>
              <a:ahLst/>
              <a:cxnLst/>
              <a:rect l="l" t="t" r="r" b="b"/>
              <a:pathLst>
                <a:path w="3860800" h="1568450" extrusionOk="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187960" y="2182495"/>
              <a:ext cx="3860800" cy="838200"/>
            </a:xfrm>
            <a:custGeom>
              <a:avLst/>
              <a:gdLst/>
              <a:ahLst/>
              <a:cxnLst/>
              <a:rect l="l" t="t" r="r" b="b"/>
              <a:pathLst>
                <a:path w="3860800" h="838200" extrusionOk="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188595" y="1819275"/>
              <a:ext cx="3860800" cy="1200150"/>
            </a:xfrm>
            <a:custGeom>
              <a:avLst/>
              <a:gdLst/>
              <a:ahLst/>
              <a:cxnLst/>
              <a:rect l="l" t="t" r="r" b="b"/>
              <a:pathLst>
                <a:path w="3860800" h="1200150" extrusionOk="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038025" y="1476000"/>
            <a:ext cx="5067900" cy="304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algn="ctr" rtl="0">
              <a:spcBef>
                <a:spcPts val="600"/>
              </a:spcBef>
              <a:spcAft>
                <a:spcPts val="0"/>
              </a:spcAft>
              <a:buSzPts val="3200"/>
              <a:buChar char="◦"/>
              <a:defRPr sz="3200" i="1"/>
            </a:lvl1pPr>
            <a:lvl2pPr marL="914400" lvl="1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◦"/>
              <a:defRPr sz="3200" i="1"/>
            </a:lvl2pPr>
            <a:lvl3pPr marL="1371600" lvl="2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◦"/>
              <a:defRPr sz="3200" i="1"/>
            </a:lvl3pPr>
            <a:lvl4pPr marL="1828800" lvl="3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◦"/>
              <a:defRPr sz="3200" i="1"/>
            </a:lvl4pPr>
            <a:lvl5pPr marL="2286000" lvl="4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◦"/>
              <a:defRPr sz="3200" i="1"/>
            </a:lvl5pPr>
            <a:lvl6pPr marL="2743200" lvl="5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◦"/>
              <a:defRPr sz="3200" i="1"/>
            </a:lvl6pPr>
            <a:lvl7pPr marL="3200400" lvl="6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◦"/>
              <a:defRPr sz="3200" i="1"/>
            </a:lvl7pPr>
            <a:lvl8pPr marL="3657600" lvl="7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◦"/>
              <a:defRPr sz="3200" i="1"/>
            </a:lvl8pPr>
            <a:lvl9pPr marL="4114800" lvl="8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◦"/>
              <a:defRPr sz="3200" i="1"/>
            </a:lvl9pPr>
          </a:lstStyle>
          <a:p>
            <a:endParaRPr/>
          </a:p>
        </p:txBody>
      </p:sp>
      <p:sp>
        <p:nvSpPr>
          <p:cNvPr id="27" name="Google Shape;27;p4"/>
          <p:cNvSpPr txBox="1"/>
          <p:nvPr/>
        </p:nvSpPr>
        <p:spPr>
          <a:xfrm>
            <a:off x="3593400" y="5527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“</a:t>
            </a:r>
            <a:endParaRPr sz="9600" b="1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9" name="Google Shape;29;p4"/>
          <p:cNvGrpSpPr/>
          <p:nvPr/>
        </p:nvGrpSpPr>
        <p:grpSpPr>
          <a:xfrm rot="5400000" flipH="1">
            <a:off x="-1530412" y="1530301"/>
            <a:ext cx="5154243" cy="2093410"/>
            <a:chOff x="187960" y="1453515"/>
            <a:chExt cx="3861435" cy="1568450"/>
          </a:xfrm>
        </p:grpSpPr>
        <p:sp>
          <p:nvSpPr>
            <p:cNvPr id="30" name="Google Shape;30;p4"/>
            <p:cNvSpPr/>
            <p:nvPr/>
          </p:nvSpPr>
          <p:spPr>
            <a:xfrm>
              <a:off x="187960" y="1453515"/>
              <a:ext cx="3860800" cy="1568450"/>
            </a:xfrm>
            <a:custGeom>
              <a:avLst/>
              <a:gdLst/>
              <a:ahLst/>
              <a:cxnLst/>
              <a:rect l="l" t="t" r="r" b="b"/>
              <a:pathLst>
                <a:path w="3860800" h="1568450" extrusionOk="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187960" y="2182495"/>
              <a:ext cx="3860800" cy="838200"/>
            </a:xfrm>
            <a:custGeom>
              <a:avLst/>
              <a:gdLst/>
              <a:ahLst/>
              <a:cxnLst/>
              <a:rect l="l" t="t" r="r" b="b"/>
              <a:pathLst>
                <a:path w="3860800" h="838200" extrusionOk="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188595" y="1819275"/>
              <a:ext cx="3860800" cy="1200150"/>
            </a:xfrm>
            <a:custGeom>
              <a:avLst/>
              <a:gdLst/>
              <a:ahLst/>
              <a:cxnLst/>
              <a:rect l="l" t="t" r="r" b="b"/>
              <a:pathLst>
                <a:path w="3860800" h="1200150" extrusionOk="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34;p5"/>
          <p:cNvGrpSpPr/>
          <p:nvPr/>
        </p:nvGrpSpPr>
        <p:grpSpPr>
          <a:xfrm rot="-5400000" flipH="1">
            <a:off x="5520163" y="1530301"/>
            <a:ext cx="5154243" cy="2093410"/>
            <a:chOff x="187960" y="1453515"/>
            <a:chExt cx="3861435" cy="1568450"/>
          </a:xfrm>
        </p:grpSpPr>
        <p:sp>
          <p:nvSpPr>
            <p:cNvPr id="35" name="Google Shape;35;p5"/>
            <p:cNvSpPr/>
            <p:nvPr/>
          </p:nvSpPr>
          <p:spPr>
            <a:xfrm>
              <a:off x="187960" y="1453515"/>
              <a:ext cx="3860800" cy="1568450"/>
            </a:xfrm>
            <a:custGeom>
              <a:avLst/>
              <a:gdLst/>
              <a:ahLst/>
              <a:cxnLst/>
              <a:rect l="l" t="t" r="r" b="b"/>
              <a:pathLst>
                <a:path w="3860800" h="1568450" extrusionOk="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187960" y="2182495"/>
              <a:ext cx="3860800" cy="838200"/>
            </a:xfrm>
            <a:custGeom>
              <a:avLst/>
              <a:gdLst/>
              <a:ahLst/>
              <a:cxnLst/>
              <a:rect l="l" t="t" r="r" b="b"/>
              <a:pathLst>
                <a:path w="3860800" h="838200" extrusionOk="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7" name="Google Shape;37;p5"/>
            <p:cNvSpPr/>
            <p:nvPr/>
          </p:nvSpPr>
          <p:spPr>
            <a:xfrm>
              <a:off x="188595" y="1819275"/>
              <a:ext cx="3860800" cy="1200150"/>
            </a:xfrm>
            <a:custGeom>
              <a:avLst/>
              <a:gdLst/>
              <a:ahLst/>
              <a:cxnLst/>
              <a:rect l="l" t="t" r="r" b="b"/>
              <a:pathLst>
                <a:path w="3860800" h="1200150" extrusionOk="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737850" y="1475700"/>
            <a:ext cx="6034500" cy="304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◦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6"/>
          <p:cNvGrpSpPr/>
          <p:nvPr/>
        </p:nvGrpSpPr>
        <p:grpSpPr>
          <a:xfrm rot="-5400000" flipH="1">
            <a:off x="5520163" y="1530301"/>
            <a:ext cx="5154243" cy="2093410"/>
            <a:chOff x="187960" y="1453515"/>
            <a:chExt cx="3861435" cy="1568450"/>
          </a:xfrm>
        </p:grpSpPr>
        <p:sp>
          <p:nvSpPr>
            <p:cNvPr id="43" name="Google Shape;43;p6"/>
            <p:cNvSpPr/>
            <p:nvPr/>
          </p:nvSpPr>
          <p:spPr>
            <a:xfrm>
              <a:off x="187960" y="1453515"/>
              <a:ext cx="3860800" cy="1568450"/>
            </a:xfrm>
            <a:custGeom>
              <a:avLst/>
              <a:gdLst/>
              <a:ahLst/>
              <a:cxnLst/>
              <a:rect l="l" t="t" r="r" b="b"/>
              <a:pathLst>
                <a:path w="3860800" h="1568450" extrusionOk="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44" name="Google Shape;44;p6"/>
            <p:cNvSpPr/>
            <p:nvPr/>
          </p:nvSpPr>
          <p:spPr>
            <a:xfrm>
              <a:off x="187960" y="2182495"/>
              <a:ext cx="3860800" cy="838200"/>
            </a:xfrm>
            <a:custGeom>
              <a:avLst/>
              <a:gdLst/>
              <a:ahLst/>
              <a:cxnLst/>
              <a:rect l="l" t="t" r="r" b="b"/>
              <a:pathLst>
                <a:path w="3860800" h="838200" extrusionOk="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45" name="Google Shape;45;p6"/>
            <p:cNvSpPr/>
            <p:nvPr/>
          </p:nvSpPr>
          <p:spPr>
            <a:xfrm>
              <a:off x="188595" y="1819275"/>
              <a:ext cx="3860800" cy="1200150"/>
            </a:xfrm>
            <a:custGeom>
              <a:avLst/>
              <a:gdLst/>
              <a:ahLst/>
              <a:cxnLst/>
              <a:rect l="l" t="t" r="r" b="b"/>
              <a:pathLst>
                <a:path w="3860800" h="1200150" extrusionOk="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1"/>
          </p:nvPr>
        </p:nvSpPr>
        <p:spPr>
          <a:xfrm>
            <a:off x="737850" y="1475700"/>
            <a:ext cx="2891700" cy="293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◦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2"/>
          </p:nvPr>
        </p:nvSpPr>
        <p:spPr>
          <a:xfrm>
            <a:off x="3955979" y="1475700"/>
            <a:ext cx="2891700" cy="293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◦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7"/>
          <p:cNvGrpSpPr/>
          <p:nvPr/>
        </p:nvGrpSpPr>
        <p:grpSpPr>
          <a:xfrm rot="-5400000" flipH="1">
            <a:off x="5520163" y="1530301"/>
            <a:ext cx="5154243" cy="2093410"/>
            <a:chOff x="187960" y="1453515"/>
            <a:chExt cx="3861435" cy="1568450"/>
          </a:xfrm>
        </p:grpSpPr>
        <p:sp>
          <p:nvSpPr>
            <p:cNvPr id="52" name="Google Shape;52;p7"/>
            <p:cNvSpPr/>
            <p:nvPr/>
          </p:nvSpPr>
          <p:spPr>
            <a:xfrm>
              <a:off x="187960" y="1453515"/>
              <a:ext cx="3860800" cy="1568450"/>
            </a:xfrm>
            <a:custGeom>
              <a:avLst/>
              <a:gdLst/>
              <a:ahLst/>
              <a:cxnLst/>
              <a:rect l="l" t="t" r="r" b="b"/>
              <a:pathLst>
                <a:path w="3860800" h="1568450" extrusionOk="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53" name="Google Shape;53;p7"/>
            <p:cNvSpPr/>
            <p:nvPr/>
          </p:nvSpPr>
          <p:spPr>
            <a:xfrm>
              <a:off x="187960" y="2182495"/>
              <a:ext cx="3860800" cy="838200"/>
            </a:xfrm>
            <a:custGeom>
              <a:avLst/>
              <a:gdLst/>
              <a:ahLst/>
              <a:cxnLst/>
              <a:rect l="l" t="t" r="r" b="b"/>
              <a:pathLst>
                <a:path w="3860800" h="838200" extrusionOk="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54" name="Google Shape;54;p7"/>
            <p:cNvSpPr/>
            <p:nvPr/>
          </p:nvSpPr>
          <p:spPr>
            <a:xfrm>
              <a:off x="188595" y="1819275"/>
              <a:ext cx="3860800" cy="1200150"/>
            </a:xfrm>
            <a:custGeom>
              <a:avLst/>
              <a:gdLst/>
              <a:ahLst/>
              <a:cxnLst/>
              <a:rect l="l" t="t" r="r" b="b"/>
              <a:pathLst>
                <a:path w="3860800" h="1200150" extrusionOk="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737850" y="517525"/>
            <a:ext cx="6284100" cy="74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1"/>
          </p:nvPr>
        </p:nvSpPr>
        <p:spPr>
          <a:xfrm>
            <a:off x="737850" y="1475700"/>
            <a:ext cx="1902600" cy="296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body" idx="2"/>
          </p:nvPr>
        </p:nvSpPr>
        <p:spPr>
          <a:xfrm>
            <a:off x="2928612" y="1475700"/>
            <a:ext cx="1902600" cy="296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body" idx="3"/>
          </p:nvPr>
        </p:nvSpPr>
        <p:spPr>
          <a:xfrm>
            <a:off x="5119374" y="1475700"/>
            <a:ext cx="1902600" cy="296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8"/>
          <p:cNvGrpSpPr/>
          <p:nvPr/>
        </p:nvGrpSpPr>
        <p:grpSpPr>
          <a:xfrm rot="-5400000" flipH="1">
            <a:off x="5520163" y="1530301"/>
            <a:ext cx="5154243" cy="2093410"/>
            <a:chOff x="187960" y="1453515"/>
            <a:chExt cx="3861435" cy="1568450"/>
          </a:xfrm>
        </p:grpSpPr>
        <p:sp>
          <p:nvSpPr>
            <p:cNvPr id="62" name="Google Shape;62;p8"/>
            <p:cNvSpPr/>
            <p:nvPr/>
          </p:nvSpPr>
          <p:spPr>
            <a:xfrm>
              <a:off x="187960" y="1453515"/>
              <a:ext cx="3860800" cy="1568450"/>
            </a:xfrm>
            <a:custGeom>
              <a:avLst/>
              <a:gdLst/>
              <a:ahLst/>
              <a:cxnLst/>
              <a:rect l="l" t="t" r="r" b="b"/>
              <a:pathLst>
                <a:path w="3860800" h="1568450" extrusionOk="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63" name="Google Shape;63;p8"/>
            <p:cNvSpPr/>
            <p:nvPr/>
          </p:nvSpPr>
          <p:spPr>
            <a:xfrm>
              <a:off x="187960" y="2182495"/>
              <a:ext cx="3860800" cy="838200"/>
            </a:xfrm>
            <a:custGeom>
              <a:avLst/>
              <a:gdLst/>
              <a:ahLst/>
              <a:cxnLst/>
              <a:rect l="l" t="t" r="r" b="b"/>
              <a:pathLst>
                <a:path w="3860800" h="838200" extrusionOk="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64" name="Google Shape;64;p8"/>
            <p:cNvSpPr/>
            <p:nvPr/>
          </p:nvSpPr>
          <p:spPr>
            <a:xfrm>
              <a:off x="188595" y="1819275"/>
              <a:ext cx="3860800" cy="1200150"/>
            </a:xfrm>
            <a:custGeom>
              <a:avLst/>
              <a:gdLst/>
              <a:ahLst/>
              <a:cxnLst/>
              <a:rect l="l" t="t" r="r" b="b"/>
              <a:pathLst>
                <a:path w="3860800" h="1200150" extrusionOk="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9"/>
          <p:cNvGrpSpPr/>
          <p:nvPr/>
        </p:nvGrpSpPr>
        <p:grpSpPr>
          <a:xfrm rot="-5400000" flipH="1">
            <a:off x="5520163" y="1530301"/>
            <a:ext cx="5154243" cy="2093410"/>
            <a:chOff x="187960" y="1453515"/>
            <a:chExt cx="3861435" cy="1568450"/>
          </a:xfrm>
        </p:grpSpPr>
        <p:sp>
          <p:nvSpPr>
            <p:cNvPr id="69" name="Google Shape;69;p9"/>
            <p:cNvSpPr/>
            <p:nvPr/>
          </p:nvSpPr>
          <p:spPr>
            <a:xfrm>
              <a:off x="187960" y="1453515"/>
              <a:ext cx="3860800" cy="1568450"/>
            </a:xfrm>
            <a:custGeom>
              <a:avLst/>
              <a:gdLst/>
              <a:ahLst/>
              <a:cxnLst/>
              <a:rect l="l" t="t" r="r" b="b"/>
              <a:pathLst>
                <a:path w="3860800" h="1568450" extrusionOk="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70" name="Google Shape;70;p9"/>
            <p:cNvSpPr/>
            <p:nvPr/>
          </p:nvSpPr>
          <p:spPr>
            <a:xfrm>
              <a:off x="187960" y="2182495"/>
              <a:ext cx="3860800" cy="838200"/>
            </a:xfrm>
            <a:custGeom>
              <a:avLst/>
              <a:gdLst/>
              <a:ahLst/>
              <a:cxnLst/>
              <a:rect l="l" t="t" r="r" b="b"/>
              <a:pathLst>
                <a:path w="3860800" h="838200" extrusionOk="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71" name="Google Shape;71;p9"/>
            <p:cNvSpPr/>
            <p:nvPr/>
          </p:nvSpPr>
          <p:spPr>
            <a:xfrm>
              <a:off x="188595" y="1819275"/>
              <a:ext cx="3860800" cy="1200150"/>
            </a:xfrm>
            <a:custGeom>
              <a:avLst/>
              <a:gdLst/>
              <a:ahLst/>
              <a:cxnLst/>
              <a:rect l="l" t="t" r="r" b="b"/>
              <a:pathLst>
                <a:path w="3860800" h="1200150" extrusionOk="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72" name="Google Shape;72;p9"/>
          <p:cNvSpPr txBox="1">
            <a:spLocks noGrp="1"/>
          </p:cNvSpPr>
          <p:nvPr>
            <p:ph type="body" idx="1"/>
          </p:nvPr>
        </p:nvSpPr>
        <p:spPr>
          <a:xfrm>
            <a:off x="737850" y="4406300"/>
            <a:ext cx="62364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10"/>
          <p:cNvGrpSpPr/>
          <p:nvPr/>
        </p:nvGrpSpPr>
        <p:grpSpPr>
          <a:xfrm rot="-5400000" flipH="1">
            <a:off x="5520163" y="1530301"/>
            <a:ext cx="5154243" cy="2093410"/>
            <a:chOff x="187960" y="1453515"/>
            <a:chExt cx="3861435" cy="1568450"/>
          </a:xfrm>
        </p:grpSpPr>
        <p:sp>
          <p:nvSpPr>
            <p:cNvPr id="76" name="Google Shape;76;p10"/>
            <p:cNvSpPr/>
            <p:nvPr/>
          </p:nvSpPr>
          <p:spPr>
            <a:xfrm>
              <a:off x="187960" y="1453515"/>
              <a:ext cx="3860800" cy="1568450"/>
            </a:xfrm>
            <a:custGeom>
              <a:avLst/>
              <a:gdLst/>
              <a:ahLst/>
              <a:cxnLst/>
              <a:rect l="l" t="t" r="r" b="b"/>
              <a:pathLst>
                <a:path w="3860800" h="1568450" extrusionOk="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77" name="Google Shape;77;p10"/>
            <p:cNvSpPr/>
            <p:nvPr/>
          </p:nvSpPr>
          <p:spPr>
            <a:xfrm>
              <a:off x="187960" y="2182495"/>
              <a:ext cx="3860800" cy="838200"/>
            </a:xfrm>
            <a:custGeom>
              <a:avLst/>
              <a:gdLst/>
              <a:ahLst/>
              <a:cxnLst/>
              <a:rect l="l" t="t" r="r" b="b"/>
              <a:pathLst>
                <a:path w="3860800" h="838200" extrusionOk="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78" name="Google Shape;78;p10"/>
            <p:cNvSpPr/>
            <p:nvPr/>
          </p:nvSpPr>
          <p:spPr>
            <a:xfrm>
              <a:off x="188595" y="1819275"/>
              <a:ext cx="3860800" cy="1200150"/>
            </a:xfrm>
            <a:custGeom>
              <a:avLst/>
              <a:gdLst/>
              <a:ahLst/>
              <a:cxnLst/>
              <a:rect l="l" t="t" r="r" b="b"/>
              <a:pathLst>
                <a:path w="3860800" h="1200150" extrusionOk="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79" name="Google Shape;79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37850" y="1475700"/>
            <a:ext cx="6034500" cy="30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 rtl="0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 rtl="0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 rtl="0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 rtl="0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 rtl="0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 rtl="0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 rtl="0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 rtl="0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>
            <a:spLocks noGrp="1"/>
          </p:cNvSpPr>
          <p:nvPr>
            <p:ph type="ctrTitle"/>
          </p:nvPr>
        </p:nvSpPr>
        <p:spPr>
          <a:xfrm>
            <a:off x="275275" y="583000"/>
            <a:ext cx="7075500" cy="115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/>
              <a:t>Autonomous Control System</a:t>
            </a:r>
            <a:endParaRPr sz="5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Team 2: Hari Gunasekara, Syed Rizvi, Doowon Kim, Aiden Kim</a:t>
            </a:r>
            <a:endParaRPr sz="20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ACDE8-5EFE-4F00-81D6-4F39F208C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References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AB537B-6A3E-4AED-BA8E-5C3A2C59BD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AD9451-1C64-4E31-9779-FA51D756DE59}"/>
              </a:ext>
            </a:extLst>
          </p:cNvPr>
          <p:cNvSpPr txBox="1"/>
          <p:nvPr/>
        </p:nvSpPr>
        <p:spPr>
          <a:xfrm>
            <a:off x="737850" y="1508242"/>
            <a:ext cx="7101017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Farag, Wael. (2019). Complex Trajectory Tracking Using PID Control for Autonomous Driving. International Journal of Intelligent Transportation Systems Research. 10.1007/s13177-019-00204-2. </a:t>
            </a:r>
          </a:p>
          <a:p>
            <a:pPr marL="342900" indent="-342900">
              <a:buAutoNum type="arabicPeriod"/>
            </a:pP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L. Zhang, L. Wei, P. Shen, W. Wei, G. Zhu and J. Song, "Semantic SLAM Based on Object Detection and Improved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Octomap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," in IEEE Access, vol. 6, pp. 75545-75559, 2018,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doi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: 10.1109/ACCESS.2018.2873617.</a:t>
            </a:r>
          </a:p>
          <a:p>
            <a:pPr marL="342900" indent="-342900">
              <a:buAutoNum type="arabicPeriod"/>
            </a:pP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Pamungkas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,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Rizki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 &amp; Maulana,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Arbayu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 &amp;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Sya'ban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,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Dwi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 &amp;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Ramdani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,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Rahmat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 &amp;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Musafa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,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Akhmad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 &amp;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Riyanto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, Indra. (2017).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WiFi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 Data Communication System Design for Wheeled Soccer Robot Controller. </a:t>
            </a:r>
            <a:endParaRPr lang="en-CA" dirty="0">
              <a:solidFill>
                <a:srgbClr val="111111"/>
              </a:solidFill>
              <a:latin typeface="Perpetua" panose="02020502060401020303" pitchFamily="18" charset="0"/>
            </a:endParaRPr>
          </a:p>
          <a:p>
            <a:pPr marL="342900" indent="-342900">
              <a:buAutoNum type="arabicPeriod"/>
            </a:pP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Yilmazlar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,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Eray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 &amp;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Kuscu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,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Hilmi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. (2017). Object Tracking by PID Control and Image Processing On Embedded System. Research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Inventy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: International Journal of Engineering And Science. 6. 33. </a:t>
            </a:r>
          </a:p>
          <a:p>
            <a:pPr marL="342900" indent="-342900">
              <a:buAutoNum type="arabicPeriod"/>
            </a:pP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Maulana,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Arbayu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 &amp; Wibisono,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Wisesa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 &amp;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Pamungkas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,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Rizki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 &amp;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Riyanto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, Indra &amp;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Musafa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, </a:t>
            </a:r>
            <a:r>
              <a:rPr lang="en-CA" b="0" i="0" u="none" strike="noStrike" dirty="0" err="1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Akhmad</a:t>
            </a:r>
            <a:r>
              <a:rPr lang="en-CA" b="0" i="0" u="none" strike="noStrike" dirty="0">
                <a:solidFill>
                  <a:srgbClr val="111111"/>
                </a:solidFill>
                <a:effectLst/>
                <a:latin typeface="Perpetua" panose="02020502060401020303" pitchFamily="18" charset="0"/>
              </a:rPr>
              <a:t>. (2017). PID Controller-based Object Tracking and Speed Control System for Wheeled Soccer Robot. 10.31227/osf.io/xqu9a. </a:t>
            </a:r>
            <a:endParaRPr lang="en-CA" sz="1100" dirty="0">
              <a:latin typeface="Perpetua" panose="02020502060401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286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9"/>
          <p:cNvSpPr txBox="1">
            <a:spLocks noGrp="1"/>
          </p:cNvSpPr>
          <p:nvPr>
            <p:ph type="ctrTitle"/>
          </p:nvPr>
        </p:nvSpPr>
        <p:spPr>
          <a:xfrm>
            <a:off x="1701564" y="1731631"/>
            <a:ext cx="5588921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 dirty="0"/>
              <a:t>Project Management</a:t>
            </a:r>
            <a:endParaRPr sz="4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5" name="Google Shape;255;p40"/>
          <p:cNvGraphicFramePr/>
          <p:nvPr/>
        </p:nvGraphicFramePr>
        <p:xfrm>
          <a:off x="228025" y="869050"/>
          <a:ext cx="8687950" cy="4154235"/>
        </p:xfrm>
        <a:graphic>
          <a:graphicData uri="http://schemas.openxmlformats.org/drawingml/2006/table">
            <a:tbl>
              <a:tblPr>
                <a:noFill/>
                <a:tableStyleId>{064B2CC6-3CE6-4AE5-8D58-3DD558C27E80}</a:tableStyleId>
              </a:tblPr>
              <a:tblGrid>
                <a:gridCol w="777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7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7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77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Aiden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Doowon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Syed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Hari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58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Design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 Program language development and software integration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 CAD Design </a:t>
                      </a:r>
                      <a:endParaRPr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 Mechanical analysis 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 Calculation of motors and battery requirements.</a:t>
                      </a:r>
                      <a:endParaRPr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 Component integrations with code.  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 Camera and LIDAR integration 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Project Mgmt.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 Take meeting minutes</a:t>
                      </a:r>
                      <a:endParaRPr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-Manage/organize project files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 Organize and communicate meetings to group members</a:t>
                      </a:r>
                      <a:endParaRPr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 Organize and lead material procurement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 Communication with external and internal stakeholders.</a:t>
                      </a:r>
                      <a:endParaRPr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-Cost control and monitoring. 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 Take meeting minutes</a:t>
                      </a:r>
                      <a:endParaRPr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-develop and update project schedule based on progress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Communication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 Create and finalize 25% of presentation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 Create and finalize 25% of presentation</a:t>
                      </a:r>
                      <a:endParaRPr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 Create and finalize 25% of report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 Create and finalize 25% of presentation</a:t>
                      </a:r>
                      <a:endParaRPr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 Create and finalize 25% of report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 Create and finalize 25% of presentation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56" name="Google Shape;256;p40"/>
          <p:cNvSpPr txBox="1"/>
          <p:nvPr/>
        </p:nvSpPr>
        <p:spPr>
          <a:xfrm>
            <a:off x="151825" y="211150"/>
            <a:ext cx="69384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222222"/>
                </a:solidFill>
                <a:latin typeface="Lato Black"/>
                <a:ea typeface="Lato Black"/>
                <a:cs typeface="Lato Black"/>
                <a:sym typeface="Lato Black"/>
              </a:rPr>
              <a:t>Member Responsibilities</a:t>
            </a:r>
            <a:endParaRPr sz="3000">
              <a:solidFill>
                <a:srgbClr val="222222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1"/>
          <p:cNvSpPr txBox="1"/>
          <p:nvPr/>
        </p:nvSpPr>
        <p:spPr>
          <a:xfrm>
            <a:off x="151825" y="211150"/>
            <a:ext cx="69384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222222"/>
                </a:solidFill>
                <a:latin typeface="Lato Black"/>
                <a:ea typeface="Lato Black"/>
                <a:cs typeface="Lato Black"/>
                <a:sym typeface="Lato Black"/>
              </a:rPr>
              <a:t>Project Schedule</a:t>
            </a:r>
            <a:endParaRPr sz="3000">
              <a:solidFill>
                <a:srgbClr val="222222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graphicFrame>
        <p:nvGraphicFramePr>
          <p:cNvPr id="262" name="Google Shape;262;p41"/>
          <p:cNvGraphicFramePr/>
          <p:nvPr/>
        </p:nvGraphicFramePr>
        <p:xfrm>
          <a:off x="139888" y="1650700"/>
          <a:ext cx="8864200" cy="1859220"/>
        </p:xfrm>
        <a:graphic>
          <a:graphicData uri="http://schemas.openxmlformats.org/drawingml/2006/table">
            <a:tbl>
              <a:tblPr>
                <a:noFill/>
                <a:tableStyleId>{23705C35-9521-49CD-8A12-363E56BA5CB5}</a:tableStyleId>
              </a:tblPr>
              <a:tblGrid>
                <a:gridCol w="1108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8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8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8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80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80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80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080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September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October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November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December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January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February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March 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April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6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Project Setup/ Material Procurement</a:t>
                      </a:r>
                      <a:endParaRPr sz="1200"/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Concept Design of Conventional PID Method</a:t>
                      </a:r>
                      <a:endParaRPr sz="1200"/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Design Development and prototyping of Conventional PID Method</a:t>
                      </a:r>
                      <a:endParaRPr sz="1200"/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Design Testing and Finalization of Conventional PID Method</a:t>
                      </a:r>
                      <a:endParaRPr sz="1200"/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Concept Design of AI Based Approach</a:t>
                      </a:r>
                      <a:endParaRPr sz="1200"/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Design Development and prototyping of Design of AI Based Approach</a:t>
                      </a:r>
                      <a:endParaRPr sz="1200"/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Design Testing and Finalization of AI Based Approach</a:t>
                      </a:r>
                      <a:endParaRPr sz="1200"/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Comparison of Two Methods and Final Results</a:t>
                      </a:r>
                      <a:endParaRPr sz="1200"/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68" name="Google Shape;268;p42"/>
          <p:cNvSpPr txBox="1">
            <a:spLocks noGrp="1"/>
          </p:cNvSpPr>
          <p:nvPr>
            <p:ph type="ctrTitle" idx="4294967295"/>
          </p:nvPr>
        </p:nvSpPr>
        <p:spPr>
          <a:xfrm>
            <a:off x="1034300" y="758900"/>
            <a:ext cx="6593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4"/>
                </a:solidFill>
              </a:rPr>
              <a:t>Thank you!</a:t>
            </a:r>
            <a:endParaRPr sz="6000">
              <a:solidFill>
                <a:schemeClr val="accent4"/>
              </a:solidFill>
            </a:endParaRPr>
          </a:p>
        </p:txBody>
      </p:sp>
      <p:sp>
        <p:nvSpPr>
          <p:cNvPr id="269" name="Google Shape;269;p42"/>
          <p:cNvSpPr txBox="1">
            <a:spLocks noGrp="1"/>
          </p:cNvSpPr>
          <p:nvPr>
            <p:ph type="subTitle" idx="4294967295"/>
          </p:nvPr>
        </p:nvSpPr>
        <p:spPr>
          <a:xfrm>
            <a:off x="1034300" y="1958520"/>
            <a:ext cx="6593700" cy="1883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>
                <a:latin typeface="Lato"/>
                <a:ea typeface="Lato"/>
                <a:cs typeface="Lato"/>
                <a:sym typeface="Lato"/>
              </a:rPr>
              <a:t>Any questions?</a:t>
            </a:r>
            <a:endParaRPr sz="3600" b="1"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42"/>
          <p:cNvSpPr/>
          <p:nvPr/>
        </p:nvSpPr>
        <p:spPr>
          <a:xfrm>
            <a:off x="5259016" y="569880"/>
            <a:ext cx="1068077" cy="971530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>
            <a:spLocks noGrp="1"/>
          </p:cNvSpPr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148" name="Google Shape;148;p2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49" name="Google Shape;14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400" y="1888250"/>
            <a:ext cx="4994724" cy="2809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0575" y="148575"/>
            <a:ext cx="3878700" cy="19238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59;p27">
            <a:extLst>
              <a:ext uri="{FF2B5EF4-FFF2-40B4-BE49-F238E27FC236}">
                <a16:creationId xmlns:a16="http://schemas.microsoft.com/office/drawing/2014/main" id="{1F042D1C-A59E-4E3F-917C-06B96F20DBBC}"/>
              </a:ext>
            </a:extLst>
          </p:cNvPr>
          <p:cNvSpPr txBox="1">
            <a:spLocks/>
          </p:cNvSpPr>
          <p:nvPr/>
        </p:nvSpPr>
        <p:spPr>
          <a:xfrm>
            <a:off x="5780454" y="3370175"/>
            <a:ext cx="336354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 lang="en-CA" sz="2500" dirty="0">
              <a:latin typeface="Lato"/>
              <a:ea typeface="Lato"/>
              <a:cs typeface="Lato"/>
              <a:sym typeface="Lato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500" dirty="0">
                <a:latin typeface="Lato"/>
                <a:ea typeface="Lato"/>
                <a:cs typeface="Lato"/>
                <a:sym typeface="Lato"/>
              </a:rPr>
              <a:t>Sponsor: </a:t>
            </a:r>
            <a:r>
              <a:rPr lang="en-CA" sz="2500" dirty="0" err="1">
                <a:latin typeface="Lato"/>
                <a:ea typeface="Lato"/>
                <a:cs typeface="Lato"/>
                <a:sym typeface="Lato"/>
              </a:rPr>
              <a:t>Dr.Lee</a:t>
            </a:r>
            <a:endParaRPr lang="en-CA" sz="2500" dirty="0">
              <a:latin typeface="Lato"/>
              <a:ea typeface="Lato"/>
              <a:cs typeface="Lato"/>
              <a:sym typeface="Lato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500" dirty="0">
                <a:latin typeface="Lato"/>
                <a:ea typeface="Lato"/>
                <a:cs typeface="Lato"/>
                <a:sym typeface="Lato"/>
              </a:rPr>
              <a:t>Object Detection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>
            <a:spLocks noGrp="1"/>
          </p:cNvSpPr>
          <p:nvPr>
            <p:ph type="title"/>
          </p:nvPr>
        </p:nvSpPr>
        <p:spPr>
          <a:xfrm>
            <a:off x="737849" y="517525"/>
            <a:ext cx="6626777" cy="48778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Autonomous system (Next big thing!)</a:t>
            </a:r>
            <a:endParaRPr dirty="0"/>
          </a:p>
        </p:txBody>
      </p:sp>
      <p:sp>
        <p:nvSpPr>
          <p:cNvPr id="141" name="Google Shape;141;p2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142" name="Google Shape;142;p25"/>
          <p:cNvPicPr preferRelativeResize="0"/>
          <p:nvPr/>
        </p:nvPicPr>
        <p:blipFill rotWithShape="1">
          <a:blip r:embed="rId3">
            <a:alphaModFix/>
          </a:blip>
          <a:srcRect b="6742"/>
          <a:stretch/>
        </p:blipFill>
        <p:spPr>
          <a:xfrm>
            <a:off x="1489575" y="1364700"/>
            <a:ext cx="5134126" cy="33356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85469037-66FC-4DBF-A37B-FD8A6F9084D1}"/>
              </a:ext>
            </a:extLst>
          </p:cNvPr>
          <p:cNvSpPr/>
          <p:nvPr/>
        </p:nvSpPr>
        <p:spPr>
          <a:xfrm>
            <a:off x="2649071" y="2017059"/>
            <a:ext cx="766482" cy="41685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84D9977-0DF1-4D55-88CE-4D5A8A0795A0}"/>
              </a:ext>
            </a:extLst>
          </p:cNvPr>
          <p:cNvSpPr/>
          <p:nvPr/>
        </p:nvSpPr>
        <p:spPr>
          <a:xfrm>
            <a:off x="3673397" y="1665194"/>
            <a:ext cx="766482" cy="41685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F6E1113-F344-471F-8649-FC617B497CE0}"/>
              </a:ext>
            </a:extLst>
          </p:cNvPr>
          <p:cNvSpPr/>
          <p:nvPr/>
        </p:nvSpPr>
        <p:spPr>
          <a:xfrm>
            <a:off x="4765308" y="2003392"/>
            <a:ext cx="766482" cy="41685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5AE7C94-0EF6-4475-BFE0-6BE286F98629}"/>
              </a:ext>
            </a:extLst>
          </p:cNvPr>
          <p:cNvSpPr/>
          <p:nvPr/>
        </p:nvSpPr>
        <p:spPr>
          <a:xfrm>
            <a:off x="5257909" y="2934780"/>
            <a:ext cx="766482" cy="41685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2BF3ACA-46CE-4811-BA09-25E1D358B499}"/>
              </a:ext>
            </a:extLst>
          </p:cNvPr>
          <p:cNvSpPr/>
          <p:nvPr/>
        </p:nvSpPr>
        <p:spPr>
          <a:xfrm>
            <a:off x="2084402" y="2941834"/>
            <a:ext cx="766482" cy="41685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>
            <a:spLocks noGrp="1"/>
          </p:cNvSpPr>
          <p:nvPr>
            <p:ph type="title"/>
          </p:nvPr>
        </p:nvSpPr>
        <p:spPr>
          <a:xfrm>
            <a:off x="273525" y="333025"/>
            <a:ext cx="6034500" cy="74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Methods</a:t>
            </a:r>
            <a:endParaRPr/>
          </a:p>
        </p:txBody>
      </p:sp>
      <p:sp>
        <p:nvSpPr>
          <p:cNvPr id="156" name="Google Shape;156;p2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157" name="Google Shape;15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7286" y="1350550"/>
            <a:ext cx="3649014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7275" y="3124350"/>
            <a:ext cx="3533775" cy="1295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7"/>
          <p:cNvSpPr txBox="1">
            <a:spLocks noGrp="1"/>
          </p:cNvSpPr>
          <p:nvPr>
            <p:ph type="title"/>
          </p:nvPr>
        </p:nvSpPr>
        <p:spPr>
          <a:xfrm>
            <a:off x="726275" y="1647163"/>
            <a:ext cx="2584800" cy="475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Lato"/>
                <a:ea typeface="Lato"/>
                <a:cs typeface="Lato"/>
                <a:sym typeface="Lato"/>
              </a:rPr>
              <a:t>Conventional PID:</a:t>
            </a:r>
            <a:endParaRPr sz="25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27"/>
          <p:cNvSpPr txBox="1">
            <a:spLocks noGrp="1"/>
          </p:cNvSpPr>
          <p:nvPr>
            <p:ph type="title"/>
          </p:nvPr>
        </p:nvSpPr>
        <p:spPr>
          <a:xfrm>
            <a:off x="344375" y="3465900"/>
            <a:ext cx="2966700" cy="442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Lato"/>
                <a:ea typeface="Lato"/>
                <a:cs typeface="Lato"/>
                <a:sym typeface="Lato"/>
              </a:rPr>
              <a:t>Artificial Intelligence:</a:t>
            </a:r>
            <a:endParaRPr sz="2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>
            <a:spLocks noGrp="1"/>
          </p:cNvSpPr>
          <p:nvPr>
            <p:ph type="title"/>
          </p:nvPr>
        </p:nvSpPr>
        <p:spPr>
          <a:xfrm>
            <a:off x="759075" y="616575"/>
            <a:ext cx="6034500" cy="74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166" name="Google Shape;166;p2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167" name="Google Shape;16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199000" y="1496150"/>
            <a:ext cx="2989749" cy="19091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6100" y="1697563"/>
            <a:ext cx="2513475" cy="163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8"/>
          <p:cNvPicPr preferRelativeResize="0"/>
          <p:nvPr/>
        </p:nvPicPr>
        <p:blipFill rotWithShape="1">
          <a:blip r:embed="rId5">
            <a:alphaModFix/>
          </a:blip>
          <a:srcRect l="1148" t="44469" r="1547" b="15427"/>
          <a:stretch/>
        </p:blipFill>
        <p:spPr>
          <a:xfrm>
            <a:off x="1019600" y="3603787"/>
            <a:ext cx="3588048" cy="143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8"/>
          <p:cNvSpPr/>
          <p:nvPr/>
        </p:nvSpPr>
        <p:spPr>
          <a:xfrm>
            <a:off x="2617725" y="3502100"/>
            <a:ext cx="268800" cy="5520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8"/>
          <p:cNvSpPr/>
          <p:nvPr/>
        </p:nvSpPr>
        <p:spPr>
          <a:xfrm rot="5400000">
            <a:off x="4489350" y="2295750"/>
            <a:ext cx="268800" cy="5520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8"/>
          <p:cNvSpPr txBox="1"/>
          <p:nvPr/>
        </p:nvSpPr>
        <p:spPr>
          <a:xfrm>
            <a:off x="4899749" y="4281600"/>
            <a:ext cx="3066240" cy="554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 Light"/>
                <a:ea typeface="Lato Light"/>
                <a:cs typeface="Lato Light"/>
                <a:sym typeface="Lato Light"/>
              </a:rPr>
              <a:t>Compare PID and AI control methods based on time and accuracy</a:t>
            </a:r>
            <a:endParaRPr dirty="0"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0" animBg="1"/>
      <p:bldP spid="171" grpId="0" animBg="1"/>
      <p:bldP spid="17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9"/>
          <p:cNvSpPr txBox="1">
            <a:spLocks noGrp="1"/>
          </p:cNvSpPr>
          <p:nvPr>
            <p:ph type="title"/>
          </p:nvPr>
        </p:nvSpPr>
        <p:spPr>
          <a:xfrm>
            <a:off x="759075" y="616575"/>
            <a:ext cx="6034500" cy="74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Motor Vehicle</a:t>
            </a:r>
            <a:endParaRPr/>
          </a:p>
        </p:txBody>
      </p:sp>
      <p:sp>
        <p:nvSpPr>
          <p:cNvPr id="178" name="Google Shape;178;p2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179" name="Google Shape;17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3300" y="1712157"/>
            <a:ext cx="4013575" cy="261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9"/>
          <p:cNvSpPr txBox="1"/>
          <p:nvPr/>
        </p:nvSpPr>
        <p:spPr>
          <a:xfrm>
            <a:off x="5002000" y="1988075"/>
            <a:ext cx="2794500" cy="22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 Light"/>
                <a:ea typeface="Lato Light"/>
                <a:cs typeface="Lato Light"/>
                <a:sym typeface="Lato Light"/>
              </a:rPr>
              <a:t>Components: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 Light"/>
                <a:ea typeface="Lato Light"/>
                <a:cs typeface="Lato Light"/>
                <a:sym typeface="Lato Light"/>
              </a:rPr>
              <a:t>DC motors with encoder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 Light"/>
                <a:ea typeface="Lato Light"/>
                <a:cs typeface="Lato Light"/>
                <a:sym typeface="Lato Light"/>
              </a:rPr>
              <a:t>Raspberry Pi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 Light"/>
                <a:ea typeface="Lato Light"/>
                <a:cs typeface="Lato Light"/>
                <a:sym typeface="Lato Light"/>
              </a:rPr>
              <a:t>Lidar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 Light"/>
                <a:ea typeface="Lato Light"/>
                <a:cs typeface="Lato Light"/>
                <a:sym typeface="Lato Light"/>
              </a:rPr>
              <a:t>Camera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 Light"/>
                <a:ea typeface="Lato Light"/>
                <a:cs typeface="Lato Light"/>
                <a:sym typeface="Lato Light"/>
              </a:rPr>
              <a:t>etc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 Light"/>
                <a:ea typeface="Lato Light"/>
                <a:cs typeface="Lato Light"/>
                <a:sym typeface="Lato Light"/>
              </a:rPr>
              <a:t>CAD design to hold the components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>
            <a:spLocks noGrp="1"/>
          </p:cNvSpPr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Conventional PID system</a:t>
            </a:r>
            <a:endParaRPr/>
          </a:p>
        </p:txBody>
      </p:sp>
      <p:sp>
        <p:nvSpPr>
          <p:cNvPr id="186" name="Google Shape;186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187" name="Google Shape;18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4938" y="1423485"/>
            <a:ext cx="3649014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30"/>
          <p:cNvPicPr preferRelativeResize="0"/>
          <p:nvPr/>
        </p:nvPicPr>
        <p:blipFill rotWithShape="1">
          <a:blip r:embed="rId4">
            <a:alphaModFix/>
          </a:blip>
          <a:srcRect t="6103" b="9366"/>
          <a:stretch/>
        </p:blipFill>
        <p:spPr>
          <a:xfrm>
            <a:off x="6376087" y="3168418"/>
            <a:ext cx="2104498" cy="1519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F4D6E4A-E1BD-43B2-B894-1CA95A9E17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7063" y="3168418"/>
            <a:ext cx="4932008" cy="162921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>
            <a:spLocks noGrp="1"/>
          </p:cNvSpPr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Artificial Intelligence</a:t>
            </a:r>
            <a:endParaRPr/>
          </a:p>
        </p:txBody>
      </p:sp>
      <p:sp>
        <p:nvSpPr>
          <p:cNvPr id="194" name="Google Shape;194;p3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" name="Google Shape;158;p27">
            <a:extLst>
              <a:ext uri="{FF2B5EF4-FFF2-40B4-BE49-F238E27FC236}">
                <a16:creationId xmlns:a16="http://schemas.microsoft.com/office/drawing/2014/main" id="{C453C773-7570-4FEF-9812-EFEFB72C4A1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225" y="2571750"/>
            <a:ext cx="3533775" cy="12954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C1BF06F-4CA4-464D-B07F-E0233F633103}"/>
              </a:ext>
            </a:extLst>
          </p:cNvPr>
          <p:cNvSpPr txBox="1"/>
          <p:nvPr/>
        </p:nvSpPr>
        <p:spPr>
          <a:xfrm>
            <a:off x="801456" y="1794720"/>
            <a:ext cx="45753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400" dirty="0"/>
              <a:t>Machine learning techniques, SLAM (simultaneous localization and mapping), Image processing</a:t>
            </a:r>
            <a:r>
              <a:rPr lang="en" dirty="0"/>
              <a:t>, etc</a:t>
            </a:r>
            <a:endParaRPr lang="en-CA" dirty="0"/>
          </a:p>
        </p:txBody>
      </p:sp>
      <p:pic>
        <p:nvPicPr>
          <p:cNvPr id="1026" name="Picture 2" descr="Hyperparameter Optimization | SpringerLink">
            <a:extLst>
              <a:ext uri="{FF2B5EF4-FFF2-40B4-BE49-F238E27FC236}">
                <a16:creationId xmlns:a16="http://schemas.microsoft.com/office/drawing/2014/main" id="{29D36793-0166-462F-95DE-31EA1AD5F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0021" y="1315613"/>
            <a:ext cx="2713327" cy="263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 txBox="1">
            <a:spLocks noGrp="1"/>
          </p:cNvSpPr>
          <p:nvPr>
            <p:ph type="title"/>
          </p:nvPr>
        </p:nvSpPr>
        <p:spPr>
          <a:xfrm>
            <a:off x="913575" y="1714600"/>
            <a:ext cx="6034500" cy="24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Deliverables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4" name="Google Shape;244;p38"/>
          <p:cNvSpPr txBox="1">
            <a:spLocks noGrp="1"/>
          </p:cNvSpPr>
          <p:nvPr>
            <p:ph type="body" idx="1"/>
          </p:nvPr>
        </p:nvSpPr>
        <p:spPr>
          <a:xfrm>
            <a:off x="760049" y="1618375"/>
            <a:ext cx="7274569" cy="258383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CA" dirty="0"/>
              <a:t>CAD design and the manufactured frame integrated with sensors, actuators, etc.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◦"/>
            </a:pPr>
            <a:r>
              <a:rPr lang="en-CA" dirty="0"/>
              <a:t>Program for object detection and mapping:</a:t>
            </a:r>
          </a:p>
          <a:p>
            <a:pPr lvl="1"/>
            <a:r>
              <a:rPr lang="en-CA" dirty="0"/>
              <a:t>Conventional PID control</a:t>
            </a:r>
          </a:p>
          <a:p>
            <a:pPr lvl="1"/>
            <a:r>
              <a:rPr lang="en-CA" dirty="0"/>
              <a:t>Artificial intelligence based control .</a:t>
            </a:r>
          </a:p>
          <a:p>
            <a:r>
              <a:rPr lang="en-CA" dirty="0"/>
              <a:t>Technical documentation comparing the performance results.</a:t>
            </a:r>
          </a:p>
        </p:txBody>
      </p:sp>
      <p:sp>
        <p:nvSpPr>
          <p:cNvPr id="245" name="Google Shape;245;p3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lvia template">
  <a:themeElements>
    <a:clrScheme name="Custom 347">
      <a:dk1>
        <a:srgbClr val="222222"/>
      </a:dk1>
      <a:lt1>
        <a:srgbClr val="FFFFFF"/>
      </a:lt1>
      <a:dk2>
        <a:srgbClr val="111111"/>
      </a:dk2>
      <a:lt2>
        <a:srgbClr val="E7E4DF"/>
      </a:lt2>
      <a:accent1>
        <a:srgbClr val="F20122"/>
      </a:accent1>
      <a:accent2>
        <a:srgbClr val="CA0000"/>
      </a:accent2>
      <a:accent3>
        <a:srgbClr val="FF6A00"/>
      </a:accent3>
      <a:accent4>
        <a:srgbClr val="FF9F00"/>
      </a:accent4>
      <a:accent5>
        <a:srgbClr val="999999"/>
      </a:accent5>
      <a:accent6>
        <a:srgbClr val="D9D9D9"/>
      </a:accent6>
      <a:hlink>
        <a:srgbClr val="F20122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3816</TotalTime>
  <Words>1006</Words>
  <Application>Microsoft Office PowerPoint</Application>
  <PresentationFormat>On-screen Show (16:9)</PresentationFormat>
  <Paragraphs>130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Lato Black</vt:lpstr>
      <vt:lpstr>Lato Light</vt:lpstr>
      <vt:lpstr>Perpetua</vt:lpstr>
      <vt:lpstr>Calibri</vt:lpstr>
      <vt:lpstr>Arial</vt:lpstr>
      <vt:lpstr>Proxima Nova</vt:lpstr>
      <vt:lpstr>Lato</vt:lpstr>
      <vt:lpstr>Silvia template</vt:lpstr>
      <vt:lpstr>Simple Light</vt:lpstr>
      <vt:lpstr>Autonomous Control System Team 2: Hari Gunasekara, Syed Rizvi, Doowon Kim, Aiden Kim </vt:lpstr>
      <vt:lpstr>Background</vt:lpstr>
      <vt:lpstr>Autonomous system (Next big thing!)</vt:lpstr>
      <vt:lpstr>Control Methods</vt:lpstr>
      <vt:lpstr>Project Overview</vt:lpstr>
      <vt:lpstr>Motor Vehicle</vt:lpstr>
      <vt:lpstr>Conventional PID system</vt:lpstr>
      <vt:lpstr>Artificial Intelligence</vt:lpstr>
      <vt:lpstr>Deliverables </vt:lpstr>
      <vt:lpstr>References</vt:lpstr>
      <vt:lpstr>Project Management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Control System Team 2: Hari Gunasekara, Syed Rizvi, Doowon Kim, Aiden Kim </dc:title>
  <cp:lastModifiedBy>Yong Kim</cp:lastModifiedBy>
  <cp:revision>16</cp:revision>
  <dcterms:modified xsi:type="dcterms:W3CDTF">2020-10-07T19:03:21Z</dcterms:modified>
</cp:coreProperties>
</file>